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327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349" r:id="rId25"/>
    <p:sldId id="350" r:id="rId26"/>
    <p:sldId id="351" r:id="rId27"/>
    <p:sldId id="352" r:id="rId28"/>
    <p:sldId id="353" r:id="rId29"/>
    <p:sldId id="354" r:id="rId30"/>
    <p:sldId id="355" r:id="rId31"/>
    <p:sldId id="356" r:id="rId32"/>
    <p:sldId id="357" r:id="rId33"/>
    <p:sldId id="358" r:id="rId34"/>
    <p:sldId id="359" r:id="rId35"/>
    <p:sldId id="360" r:id="rId36"/>
    <p:sldId id="361" r:id="rId37"/>
    <p:sldId id="362" r:id="rId38"/>
    <p:sldId id="363" r:id="rId39"/>
    <p:sldId id="364" r:id="rId40"/>
    <p:sldId id="365" r:id="rId41"/>
    <p:sldId id="366" r:id="rId42"/>
    <p:sldId id="367" r:id="rId4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6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42" y="54"/>
      </p:cViewPr>
      <p:guideLst/>
    </p:cSldViewPr>
  </p:slideViewPr>
  <p:outlineViewPr>
    <p:cViewPr>
      <p:scale>
        <a:sx n="33" d="100"/>
        <a:sy n="33" d="100"/>
      </p:scale>
      <p:origin x="0" y="-387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12.03.2025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HAFTA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Hİ II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İLETİŞİM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ORTAM VE ARAÇLARININ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SINIFLANDIRILMASI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ilişkilerde kullanılan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ortam ve araçları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literatürde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çeşitli sınıflandırmalar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temelinde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 alınmaktadır.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yaygın kullanılan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sınıflandırmalar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 şekildedir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Tablo 8.1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tr-TR" sz="28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88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49" y="1397000"/>
            <a:ext cx="11751863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569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ortam ve araçlarına ilişkin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sınıflandırma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kurum ile paydaşları arasındaki iletişim sürecinde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paydaşlara iletilen mesajların içeriğini kontrol etme düzeyi temelin de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yapılmaktadır. </a:t>
            </a:r>
            <a:endParaRPr lang="tr-TR" sz="28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basın bülteni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broşür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vb. araçların içeriği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bütünüyle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tarafından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 edilebilir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nitelikte iken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basın toplantıları veya röportaj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araçlarda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içeriğinin kontrolünde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 aktörlerin etkisi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 konusu olabilmektedir.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0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İkinci sınıflandırma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ulaşılmak istenen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büyüklüğü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ilgilidir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Buna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 veya televizyonda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 gibi çok sayıda kişi hedeflenmişse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durumda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kitlesel ortam veya araç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 konusu iken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Derneği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yayınlanan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MAGMA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dergisinde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olduğu gibi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belli bir alana ve dolayısıyla belli bir kitleye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hitap eden yayınlar bağlamında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hedeflenmiş kitle medyası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 konusudur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099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Üçüncü sınıflandırma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kullanılan ortam veya aracın niteliği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ilgili olup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 konusu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ortam veya araçlar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yazılı ve elektronik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iki gruba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ayrılmaktadır.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Buna göre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 bülteni, gazete veya dergi vb. araçlar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yazılı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radyo, televizyon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internet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ortam ve araçlar ise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elektronik medya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içerisinde sayılmaktadır.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48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Dördüncü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sınıflandırma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paydaşların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veya dışından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esasına dayanmaktadır. Buna göre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şikâyet ve dilek kutuları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duyuru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panoları, toplantılar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eğer kullanılan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ortam veya araç kurum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 paydaşları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alıyorsa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basın bülteni, gazeteler, televizyon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dışı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alıyorsa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dışı ortam ve araçlar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gruplandırılmaktadır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82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Smith ise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bir sınıflandırma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önermektedir.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Buna göre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ortam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veya araçları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ana gruba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ayrılmaktadır: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 Kişilerarası iletişim araçları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 Kurumsal yayınlar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 Kitle iletişim araçları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 Reklam ve promosyon araçları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254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Smith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 yapılan söz konusu sınıflandırma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ortam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aracının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insanları ikna etme gücü ile ulaşılan toplam kişi sayısı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arasındaki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ilişkiyi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esas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almaktadır (Şekil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8.2).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843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" y="694411"/>
            <a:ext cx="10693400" cy="5853497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8839200" y="5778500"/>
            <a:ext cx="250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İkna etkisi yüksek</a:t>
            </a:r>
          </a:p>
          <a:p>
            <a:r>
              <a:rPr lang="tr-TR" dirty="0" smtClean="0">
                <a:solidFill>
                  <a:schemeClr val="bg1"/>
                </a:solidFill>
                <a:latin typeface="Bahnschrift SemiBold" panose="020B0502040204020203" pitchFamily="34" charset="0"/>
              </a:rPr>
              <a:t>Kitle az</a:t>
            </a:r>
            <a:endParaRPr lang="tr-TR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500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KİŞİLERARASI İLETİŞİM ARAÇLARI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Kişilerarası iletişim araçları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her ne kadar aynı anda sadece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belli sayıda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 ile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iletişimi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mümkün kılsa da sahip olduğu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ikna gücü ile diğer iletişim ortam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araçlarından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farklılaşmaktadır.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787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Kişilerarası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ortam ve araçları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kurumların mesajlarını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kontrol edebildiği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ancak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alıcıların tepkilerini kontrol edemediği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iletişim süreci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sunar. </a:t>
            </a:r>
            <a:endParaRPr lang="tr-TR" sz="28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 hem de dışındaki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kamularla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etkili bir iletişim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 </a:t>
            </a:r>
            <a:endParaRPr lang="tr-TR" sz="28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Planlama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uygulama için daha fazla zaman ve personel gerektirse de,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düşük veya orta düzeyde bütçeyle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yönetilebilir. </a:t>
            </a:r>
            <a:endParaRPr lang="tr-TR" sz="28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Ayrıca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sadece bilgi aktarımı sağlamakla kalmaz,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paydaşların bu bilgiye karşı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hissettiklerini de güçlü bir şekilde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etkileyebilir.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993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ilişkilerde kişilerarası iletişim ortam ve araçları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farklı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şekilde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kullanılmaktadır :</a:t>
            </a:r>
            <a:endParaRPr lang="tr-TR" sz="28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 Kişisel katılım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 Toplantılar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 Özel etkinlikler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699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Kişisel Katılım</a:t>
            </a:r>
            <a:endParaRPr lang="tr-TR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katılım,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paydaşların kurumla doğrudan etkileşime geçmesini sağlayan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etkili bir halkla ilişkiler aracıdır.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İyi planlandığında ve etkili bilgilendirme yapıldığında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paydaşların kurum hakkındaki düşüncelerini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olumlu yönde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 ziyaretleri, ürün veya hizmet denemeleri ve kurumun paydaşları yerinde ziyaret etmesi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uygulamalar yaygındır. Bu süreç,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şeffaflık konusundaki güvenini gösterirken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özellikle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anlarında olumsuz etkileri minimize etmek için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bir yöntem olarak kullanılır.</a:t>
            </a:r>
            <a:endParaRPr lang="tr-TR" sz="2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40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Toplantılar</a:t>
            </a:r>
            <a:endParaRPr lang="tr-TR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Toplantılar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kişilerarası iletişim araçları arasında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sık kullanılanlardan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biridir ve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ile paydaşlar arasında bilgi alışverişi sağlamak için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bir platform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Konferanslar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yönlü iletişim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sağlayarak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mesajların hedef kitleye iletilmesini amaçlar. Konunun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 çekici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 ve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görsellerle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desteklenmesi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etkisini artırır</a:t>
            </a:r>
            <a:r>
              <a:rPr lang="tr-TR" sz="2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Seminerler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birkaç günlük oturumlar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şeklinde düzenlenir ve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karşılıklı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tartışma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ortamı sunarak konunun daha iyi anlaşılmasını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</a:t>
            </a:r>
            <a:r>
              <a:rPr lang="tr-TR" sz="2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Sempozyumlar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konunun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uzmanlar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tarafından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yönleriyle tartışıldığı oturumlar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bütünüdür.</a:t>
            </a:r>
            <a:endParaRPr lang="tr-T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359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Paneller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konunun </a:t>
            </a:r>
            <a:r>
              <a:rPr lang="tr-TR" sz="2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uzmanlar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tarafından topluluk önünde tartışıldığı ve </a:t>
            </a:r>
            <a:r>
              <a:rPr lang="tr-TR" sz="2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görüş alışverişi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yapılan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toplantılardır. Kurum açısından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kamuoyunu </a:t>
            </a:r>
            <a:r>
              <a:rPr lang="tr-TR" sz="2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bilgilendirmek ve ikna etmek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önemlidir</a:t>
            </a:r>
            <a:r>
              <a:rPr lang="tr-TR" sz="2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Sergiler </a:t>
            </a: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fuarlar,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kurumların </a:t>
            </a:r>
            <a:r>
              <a:rPr lang="tr-TR" sz="2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tanıtım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yapması, </a:t>
            </a:r>
            <a:r>
              <a:rPr lang="tr-TR" sz="2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müşterilerle doğrudan iletişim kurması ve pazar araştırmalarına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katkıda bulunması için 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fırsatlar sunar</a:t>
            </a:r>
            <a:r>
              <a:rPr lang="tr-TR" sz="2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 </a:t>
            </a: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 ve bayi toplantıları,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 paydaşlarla karşılıklı </a:t>
            </a:r>
            <a:r>
              <a:rPr lang="tr-TR" sz="2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görüş alışverişi yaparak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vadeli ve </a:t>
            </a:r>
            <a:r>
              <a:rPr lang="tr-TR" sz="2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ilişkiler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kurmaya 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yardımcı olur.</a:t>
            </a:r>
            <a:endParaRPr lang="tr-T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204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Etkinlikler</a:t>
            </a:r>
            <a:endParaRPr lang="tr-TR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etkinlikler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kurumların paydaşlar nezdinde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olumlu bir imaj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oluşturmak amacıyla belirli bir zaman ve mekânda düzenlediği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organizasyonlardır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Festivaller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katılımlı ve belirli bir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etrafında gerçekleşen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etkinliklerdir.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Kurumların bu tür organizasyonlarda yer alması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bilinirliğini ve itibarını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artırabilir</a:t>
            </a:r>
            <a:r>
              <a:rPr lang="tr-TR" sz="2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Yarışmalar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rekabet ortamı oluşturarak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basının ve hedef kitlenin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ilgisini çeker.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Katılımın geniş olması, etkili duyurulması ve ödül törenlerinin basında yer alması,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imajını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güçlendirebilir</a:t>
            </a:r>
            <a:r>
              <a:rPr lang="tr-TR" sz="2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Açılış </a:t>
            </a: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yıl dönümü kutlamaları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bir şube, fabrika veya temsilcilik açılışı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önemli olayları kutlamak için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düzenlenir.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İyi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organize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edildiğinde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basının ilgisini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çekerek kurumun halkla ilişkiler faaliyetlerine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katkı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  <a:endParaRPr lang="tr-T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665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Kurumsal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yayınlar</a:t>
            </a:r>
            <a:endParaRPr lang="tr-TR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yayınlar,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ilişkilerde sıkça kullanılan ve kurum tarafından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tamamen kontrol edilebilen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araçlarıdır. Genellikle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 paydaşlara yönelik olup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gruba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ayrılır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basılı araçlar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(broşür, dergi, bülten vb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lvl="1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postalama araçları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(mektup, katalog vb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lvl="1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işitsel araçlar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(tanıtım videoları, kurumsal filmler vb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lvl="1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ortam </a:t>
            </a: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araçları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(web siteleri, e-bültenler, sosyal medya vb.)</a:t>
            </a:r>
            <a:endParaRPr lang="tr-T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315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a. Genel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Basılı Araçlar</a:t>
            </a:r>
            <a:endParaRPr lang="tr-TR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Basılı Araçlar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halkla ilişkilerde kullanılan ve kurum tarafından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 edilebilen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materyallerdir.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Başlıca türleri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şunlardır: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Bültenler: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 ve dışı paydaşları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bilgilendirmek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 hazırlanır. İç paydaşlar için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gelişimi ve kararlar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hakkında bilgi verirken, dış paydaşlara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ürün ve hizmetler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tanıtılır.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Broşürler: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seferlik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yayınlardır.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hedef kitleye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yönelik hazırlanır ve etkinliklerde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elden ya da posta yoluyla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dağıtılır.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ilanları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dergi/gazete içindeki ekler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broşür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türlerindendir.</a:t>
            </a:r>
          </a:p>
        </p:txBody>
      </p:sp>
    </p:spTree>
    <p:extLst>
      <p:ext uri="{BB962C8B-B14F-4D97-AF65-F5344CB8AC3E}">
        <p14:creationId xmlns:p14="http://schemas.microsoft.com/office/powerpoint/2010/main" val="1438309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Kitapçıklar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Broşürlere kıyasla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kapsamlı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olup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küçük bir kitap formatında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hazırlanır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Raporlar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gelişimini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anlatan ve genellikle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yıllık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hazırlanan metinlerdir.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Faaliyet raporları, bilançolar ve denetim sonuçlarını içerirken, araştırma raporları, sektörle ilgili araştırma sonuçlarını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paylaşarak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itibarını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artırmayı amaçlar.</a:t>
            </a:r>
            <a:endParaRPr lang="tr-TR" sz="28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913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Doğrudan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Postalama Araçları</a:t>
            </a:r>
            <a:endParaRPr lang="tr-TR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600" b="1" dirty="0"/>
              <a:t>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Postalama Araçları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alıcıları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alan basılı iletişim araçlarıdır ve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ana gruba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ayrılır:</a:t>
            </a:r>
          </a:p>
          <a:p>
            <a:pPr lvl="1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Memorandumlar: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 iletişimde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kullanılır ve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konu hakkında ilgili paydaşları bilgilendirmek için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hazırlanır.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Resmî olmayan bir dil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kullanılarak yazılır.</a:t>
            </a:r>
          </a:p>
          <a:p>
            <a:pPr lvl="1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Mektuplar: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dışı iletişimde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kullanılır ve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kişiselleştirilmiş en etkili iletişim araçlarından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biridir.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Ürün/hizmet tanıtımı, bilgi talebi, şikâyet yanıtlama ve tebrik amaçlı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yazılabilir.</a:t>
            </a:r>
          </a:p>
        </p:txBody>
      </p:sp>
    </p:spTree>
    <p:extLst>
      <p:ext uri="{BB962C8B-B14F-4D97-AF65-F5344CB8AC3E}">
        <p14:creationId xmlns:p14="http://schemas.microsoft.com/office/powerpoint/2010/main" val="117430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Davetiyeler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tarafından düzenlenen etkinliklere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kişileri davet etmek için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hazırlanır.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 ve dışı paydaşlara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yönelik olabilir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Kataloglar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mevcut ürün ve hizmetler hakkında bilgilendiren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kitapçıklardır.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materyallerin kullanımı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önemlidir.</a:t>
            </a:r>
            <a:endParaRPr lang="tr-TR" sz="24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248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Görsel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İşitsel Araçlar</a:t>
            </a:r>
            <a:endParaRPr lang="tr-TR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/>
              <a:t>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ve İşitsel Araçlar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 ve dışı paydaşlarla iletişimde kullanılan etkili halkla ilişkiler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araçlarıdır. Başlıca türleri şunlardır: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Afiş ve Posterler: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 iletişim araçlarıyla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ulaşılamayan grupları bilgilendirmek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halkla ilişkiler araçlarını desteklemek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kullanılır.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Bülten Panoları ve Şikâyet/Öneri Kutuları: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Çalışanların bilgilendirilmesi ve geri bildirim sağlanması amacıyla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 kurum içinde tercih edilir.</a:t>
            </a:r>
          </a:p>
        </p:txBody>
      </p:sp>
    </p:spTree>
    <p:extLst>
      <p:ext uri="{BB962C8B-B14F-4D97-AF65-F5344CB8AC3E}">
        <p14:creationId xmlns:p14="http://schemas.microsoft.com/office/powerpoint/2010/main" val="2569222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Kapalı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Devre Radyo ve TV Yayınları: </a:t>
            </a:r>
            <a:r>
              <a:rPr lang="tr-TR" sz="3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akışını sağlamak, ortak deneyim oluşturmak ve çalışanlar arasındaki dayanışmayı artırmak </a:t>
            </a:r>
            <a:r>
              <a:rPr lang="tr-TR" sz="3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kullanılır</a:t>
            </a:r>
            <a:r>
              <a:rPr lang="tr-TR" sz="3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Gazetesi: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günlük, aylık veya altı aylık periyotlarla </a:t>
            </a:r>
            <a:r>
              <a:rPr lang="tr-TR" sz="3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yayımlanır. Hem iç hem de dış paydaşlara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faaliyetleri hakkında bilgi verir, günlük gazetelere benzer </a:t>
            </a:r>
            <a:r>
              <a:rPr lang="tr-TR" sz="3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formattadır</a:t>
            </a:r>
            <a:r>
              <a:rPr lang="tr-TR" sz="3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Dergisi: </a:t>
            </a:r>
            <a:r>
              <a:rPr lang="tr-TR" sz="3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Gazetelere göre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spesifik hedef kitleye </a:t>
            </a:r>
            <a:r>
              <a:rPr lang="tr-TR" sz="3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yönelik hazırlanır ve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mesajların daha detaylı iletilmesine </a:t>
            </a:r>
            <a:r>
              <a:rPr lang="tr-TR" sz="3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olanak tanır.</a:t>
            </a:r>
            <a:endParaRPr lang="tr-TR" sz="2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707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Sanal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Ortam Araçları</a:t>
            </a:r>
            <a:endParaRPr lang="tr-TR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600" b="1" dirty="0"/>
              <a:t>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Ortam Araçları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internetin sunduğu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hızlı, ucuz ve etkili iletişim olanaklarıyla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ilişkilerde önemli bir rol oynar.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araçlar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şunlardır:</a:t>
            </a:r>
          </a:p>
          <a:p>
            <a:pPr lvl="1"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Web Siteleri: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 dünyaya açılan penceresi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olup,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ziyaretçi çekme, etkileşim sağlama ve kurumsal bilgileri paylaşma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açısından kritik öneme sahiptir.</a:t>
            </a:r>
          </a:p>
          <a:p>
            <a:pPr lvl="1"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Elektronik Posta ve Sanal Haber Bültenleri: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Paydaşlarla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ve hızlı iletişim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kurmayı sağlar.</a:t>
            </a:r>
          </a:p>
        </p:txBody>
      </p:sp>
    </p:spTree>
    <p:extLst>
      <p:ext uri="{BB962C8B-B14F-4D97-AF65-F5344CB8AC3E}">
        <p14:creationId xmlns:p14="http://schemas.microsoft.com/office/powerpoint/2010/main" val="145276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Elektronik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Gazeteler ve Dergiler: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basılı materyallerin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versiyonları olarak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geniş bir kitleye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düşük maliyetle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ulaşmayı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mümkün kılar.</a:t>
            </a:r>
          </a:p>
          <a:p>
            <a:pPr lvl="1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Bloglar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Sosyal Medya: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Paydaşlarla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interaktif iletişim kurma, kriz yönetimi ve marka imajını güçlendirme açısından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fırsatlar sunar.</a:t>
            </a:r>
          </a:p>
        </p:txBody>
      </p:sp>
    </p:spTree>
    <p:extLst>
      <p:ext uri="{BB962C8B-B14F-4D97-AF65-F5344CB8AC3E}">
        <p14:creationId xmlns:p14="http://schemas.microsoft.com/office/powerpoint/2010/main" val="1292238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Kent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Taylor’un belirttiği gibi, etkili bir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web sitesi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beş temel prensibe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dayanmalıdır:</a:t>
            </a:r>
          </a:p>
          <a:p>
            <a:pPr lvl="1" indent="228600" algn="just">
              <a:lnSpc>
                <a:spcPct val="150000"/>
              </a:lnSpc>
              <a:buFont typeface="+mj-lt"/>
              <a:buAutoNum type="arabicPeriod"/>
            </a:pP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Diyalojik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Döngü: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 sorabileceği ve kurumsal yanıt alabileceği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sistem sunmalıdır.</a:t>
            </a:r>
          </a:p>
          <a:p>
            <a:pPr lvl="1" indent="228600" algn="just">
              <a:lnSpc>
                <a:spcPct val="150000"/>
              </a:lnSpc>
              <a:buFont typeface="+mj-lt"/>
              <a:buAutoNum type="arabicPeriod"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Enformasyonun Kullanışlılığı: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 için gerekli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bilgiler eksiksiz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sunulmalıdır.</a:t>
            </a:r>
          </a:p>
          <a:p>
            <a:pPr lvl="1" indent="228600" algn="just">
              <a:lnSpc>
                <a:spcPct val="150000"/>
              </a:lnSpc>
              <a:buFont typeface="+mj-lt"/>
              <a:buAutoNum type="arabicPeriod"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Yeniden Ziyaret: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Ziyaretçileri tekrar siteye çekmek için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 çekici içerikler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bulunmalıdır.</a:t>
            </a:r>
          </a:p>
        </p:txBody>
      </p:sp>
    </p:spTree>
    <p:extLst>
      <p:ext uri="{BB962C8B-B14F-4D97-AF65-F5344CB8AC3E}">
        <p14:creationId xmlns:p14="http://schemas.microsoft.com/office/powerpoint/2010/main" val="3170189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 algn="just">
              <a:lnSpc>
                <a:spcPct val="150000"/>
              </a:lnSpc>
              <a:buFont typeface="+mj-lt"/>
              <a:buAutoNum type="arabicPeriod" startAt="4"/>
            </a:pP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Arayüzün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Kolaylığı: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dostu ve erişilebilir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tasarım olmalıdır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971550" lvl="1" indent="-514350" algn="just">
              <a:lnSpc>
                <a:spcPct val="150000"/>
              </a:lnSpc>
              <a:buFont typeface="+mj-lt"/>
              <a:buAutoNum type="arabicPeriod" startAt="4"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Ziyaretçileri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Sitede Tutma: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uzun süre sitede kalmasını sağlayacak içerikler ve etkileşim fırsatları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sunulmalıdır.</a:t>
            </a:r>
            <a:endParaRPr lang="tr-TR" sz="28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9134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Kitle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Araçları</a:t>
            </a:r>
            <a:endParaRPr lang="tr-TR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 İletişim Araçları, halkla ilişkilerde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kitlelere ulaşmak için sıkça kullanılan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araçlarıdır. Mesaj içeriği kurum tarafından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kontrol edilemese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erişim imkânı ve güvenilirlik avantajı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sunar.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Başlıca kitle iletişim araçları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şunlardır:</a:t>
            </a:r>
            <a:endParaRPr lang="tr-TR" sz="2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5309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600" b="1" dirty="0">
                <a:solidFill>
                  <a:srgbClr val="FFFF00"/>
                </a:solidFill>
              </a:rPr>
              <a:t>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Gazeteler</a:t>
            </a:r>
          </a:p>
          <a:p>
            <a:pPr lvl="1"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Günlük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yayınlanır ve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bir okuyucu kitlesine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hitap eder.</a:t>
            </a:r>
          </a:p>
          <a:p>
            <a:pPr lvl="1"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hedef kitlelere ulaşma, mesaj tekrarına olanak sağlama ve inandırıcılığı artırma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avantajlara sahiptir.</a:t>
            </a:r>
          </a:p>
          <a:p>
            <a:pPr lvl="1"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Basın bildirileri, basın toplantıları, basın makaleleri ve basın gezileri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yöntemlerle halkla ilişkiler faaliyetlerinde kullanılır.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815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lvl="1" indent="457200" algn="just">
              <a:lnSpc>
                <a:spcPct val="150000"/>
              </a:lnSpc>
              <a:buNone/>
            </a:pP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Dergiler</a:t>
            </a:r>
          </a:p>
          <a:p>
            <a:pPr lvl="1" indent="457200" algn="just">
              <a:lnSpc>
                <a:spcPct val="150000"/>
              </a:lnSpc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konuya odaklanan, daha kalıcı mesajlar içeren ve spesifik hedef kitlelere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ulaşan yayınlardır.</a:t>
            </a:r>
          </a:p>
          <a:p>
            <a:pPr lvl="1" indent="457200" algn="just">
              <a:lnSpc>
                <a:spcPct val="150000"/>
              </a:lnSpc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Kaliteli baskı ve uzun raf ömrü nedeniyle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için önemli bir araçtır.</a:t>
            </a:r>
          </a:p>
        </p:txBody>
      </p:sp>
    </p:spTree>
    <p:extLst>
      <p:ext uri="{BB962C8B-B14F-4D97-AF65-F5344CB8AC3E}">
        <p14:creationId xmlns:p14="http://schemas.microsoft.com/office/powerpoint/2010/main" val="824800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Radyo</a:t>
            </a:r>
          </a:p>
          <a:p>
            <a:pPr lvl="1" indent="457200" algn="just">
              <a:lnSpc>
                <a:spcPct val="150000"/>
              </a:lnSpc>
            </a:pP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İşitsel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kitle iletişim aracı olup,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geniş kitlelere hem de tematik gruplara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ulaşabilir.</a:t>
            </a:r>
          </a:p>
          <a:p>
            <a:pPr lvl="1" indent="457200" algn="just">
              <a:lnSpc>
                <a:spcPct val="150000"/>
              </a:lnSpc>
            </a:pP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bültenleri, açık oturumlar, sohbet programları, röportajlar ve kurumsal reklamlar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yöntemlerle halkla ilişkilerde kullanılır.</a:t>
            </a:r>
          </a:p>
          <a:p>
            <a:pPr lvl="1" indent="457200" algn="just">
              <a:lnSpc>
                <a:spcPct val="150000"/>
              </a:lnSpc>
            </a:pP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temsilcilerinin katıldığı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 programları, hedef kitleyle doğrudan iletişim kurma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fırsatı sunar.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4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0" algn="just">
              <a:lnSpc>
                <a:spcPct val="170000"/>
              </a:lnSpc>
              <a:buNone/>
            </a:pPr>
            <a:r>
              <a:rPr lang="tr-TR" sz="3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</a:t>
            </a:r>
            <a:r>
              <a:rPr lang="tr-TR" sz="5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Televizyon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59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ve işitsel unsurların birleşimiyle </a:t>
            </a:r>
            <a:r>
              <a:rPr lang="tr-TR" sz="59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etkili kitle iletişim aracıdır.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59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geniş kitlelere </a:t>
            </a:r>
            <a:r>
              <a:rPr lang="tr-TR" sz="59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hitap eder ve mesajları daha </a:t>
            </a:r>
            <a:r>
              <a:rPr lang="tr-TR" sz="59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anlaşılır</a:t>
            </a:r>
            <a:r>
              <a:rPr lang="tr-TR" sz="59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kılar.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59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bültenleri, açık oturumlar, sohbet programları, röportajlar ve kurumsal reklamlar </a:t>
            </a:r>
            <a:r>
              <a:rPr lang="tr-TR" sz="59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halkla ilişkiler faaliyetlerinde kullanılır.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59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Televizyonda yer alacak </a:t>
            </a:r>
            <a:r>
              <a:rPr lang="tr-TR" sz="59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içerikleri, görselliğe ve sunum kalitesine</a:t>
            </a:r>
            <a:r>
              <a:rPr lang="tr-TR" sz="59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önem verilerek hazırlanmalıdır.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6053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Hafta Halkla İlişkilerde İletişim Ortam ve Araçları Test Soruları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Aşağıdakilerden hangisi kurumun mesaj içeriğini tam kontrol edebildiği iletişim araçlarından biridir?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Basın toplantısı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Röportaj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Basın bülteni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Gazete haberi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Televizyon röportajı</a:t>
            </a:r>
          </a:p>
        </p:txBody>
      </p:sp>
    </p:spTree>
    <p:extLst>
      <p:ext uri="{BB962C8B-B14F-4D97-AF65-F5344CB8AC3E}">
        <p14:creationId xmlns:p14="http://schemas.microsoft.com/office/powerpoint/2010/main" val="3109085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Halkla ilişkilerde kullanılan iletişim araçlarının hedef kitleye ulaşma kapsamına göre sınıflandırılması hangi iki gruba ayrılır?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Yazılı ve elektronik iletişim araçları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İç hedef kitle ve dış hedef kitle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Kitlesel ortam ve hedeflenmiş kitle medyası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Reklam ve promosyon araçları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Bireysel ve kurumsal araçlar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112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Aşağıdakilerden hangisi kişilerarası iletişim araçlarından biri değildir?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Konferans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Toplantı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Sergi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Televizyon reklamı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Özel etkinlikler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14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Aşağıdakilerden hangisi kurumsal yayınlar arasında yer almaz?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Broşür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Dergi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Web sitesi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Radyo programı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Bülten</a:t>
            </a:r>
          </a:p>
        </p:txBody>
      </p:sp>
    </p:spTree>
    <p:extLst>
      <p:ext uri="{BB962C8B-B14F-4D97-AF65-F5344CB8AC3E}">
        <p14:creationId xmlns:p14="http://schemas.microsoft.com/office/powerpoint/2010/main" val="12654408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etkinlikler kapsamında düzenlenen festival, yarışma veya açılış etkinliklerinin temel amacı nedir?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Çalışanlar arasında iç iletişimi artırmak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Şirketin ticari gelirini artırmak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Şirketin piyasa değerini yükseltmek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Paydaşlar nezdinde olumlu bir imaj oluşturmak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İşe alım süreçlerini hızlandırmak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5679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Aşağıdakilerden hangisi doğrudan postalama araçları arasında yer alır?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Televizyon reklamı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Dergi ilanı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Mektup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Radyo röportajı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Basın toplantısı</a:t>
            </a:r>
          </a:p>
        </p:txBody>
      </p:sp>
    </p:spTree>
    <p:extLst>
      <p:ext uri="{BB962C8B-B14F-4D97-AF65-F5344CB8AC3E}">
        <p14:creationId xmlns:p14="http://schemas.microsoft.com/office/powerpoint/2010/main" val="42236142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Halkla ilişkilerde kitle iletişim araçları ile ilgili aşağıdakilerden hangisi doğrudur?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Kurum mesajın içeriğini tamamen kontrol edebilir.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Sadece belirli bir hedef kitleye yöneliktir.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Daha geniş kitlelere ulaşmayı sağlar.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Kişisel katılım gerektirir.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Sadece yazılı iletişim araçlarını kapsar.</a:t>
            </a:r>
          </a:p>
        </p:txBody>
      </p:sp>
    </p:spTree>
    <p:extLst>
      <p:ext uri="{BB962C8B-B14F-4D97-AF65-F5344CB8AC3E}">
        <p14:creationId xmlns:p14="http://schemas.microsoft.com/office/powerpoint/2010/main" val="2241519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Aşağıdaki halkla ilişkiler araçlarından hangisi kurumsal web sitelerinin temel prensiplerinden biri değildir?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Diyalojik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döngü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Enformasyonun kullanışlılığı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Ziyaretçileri sitede tutma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Yüksek maliyetli reklam bütçesi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Arayüzün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kolaylığı</a:t>
            </a:r>
          </a:p>
        </p:txBody>
      </p:sp>
    </p:spTree>
    <p:extLst>
      <p:ext uri="{BB962C8B-B14F-4D97-AF65-F5344CB8AC3E}">
        <p14:creationId xmlns:p14="http://schemas.microsoft.com/office/powerpoint/2010/main" val="10988096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Bir şirketin çalışanlarıyla doğrudan ve etkili iletişim kurabilmesi için hangi araçları kullanması en uygun olur?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Televizyon reklamları ve gazete ilanları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Personel bültenleri ve duyuru panoları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Açık hava reklamları ve sponsorluk etkinlikleri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Radyo programları ve televizyon dizileri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Billboardlar ve dijital reklamlar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1646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Aşağıdakilerden hangisi kitle iletişim araçlarından biri olarak kabul edilmez?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Gazete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Dergi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Televizyon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Radyo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E-posta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197139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1070</TotalTime>
  <Words>853</Words>
  <Application>Microsoft Office PowerPoint</Application>
  <PresentationFormat>Geniş ekran</PresentationFormat>
  <Paragraphs>193</Paragraphs>
  <Slides>42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7" baseType="lpstr">
      <vt:lpstr>Arial</vt:lpstr>
      <vt:lpstr>Bahnschrift SemiBold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267</cp:revision>
  <dcterms:created xsi:type="dcterms:W3CDTF">2025-02-10T12:53:37Z</dcterms:created>
  <dcterms:modified xsi:type="dcterms:W3CDTF">2025-03-12T12:10:42Z</dcterms:modified>
</cp:coreProperties>
</file>